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7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5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0C34"/>
    <a:srgbClr val="C1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69" autoAdjust="0"/>
  </p:normalViewPr>
  <p:slideViewPr>
    <p:cSldViewPr snapToGrid="0">
      <p:cViewPr>
        <p:scale>
          <a:sx n="100" d="100"/>
          <a:sy n="100" d="100"/>
        </p:scale>
        <p:origin x="852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D1B43-9722-4B59-B8E5-0D06E85DE394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41DBD-6CA5-42D1-AF42-62D80C8F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461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07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609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71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80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331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645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 представлены на слайде</a:t>
            </a:r>
          </a:p>
          <a:p>
            <a:r>
              <a:rPr lang="ru-RU" dirty="0"/>
              <a:t>------Акцентировать внимание на ………</a:t>
            </a:r>
          </a:p>
          <a:p>
            <a:r>
              <a:rPr lang="ru-RU" dirty="0"/>
              <a:t>Доклад окончен, 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72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6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52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094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281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057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823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019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22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6481" y="31968"/>
            <a:ext cx="6519452" cy="151268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1929" y="2446893"/>
            <a:ext cx="661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направление подготовки:</a:t>
            </a:r>
            <a:r>
              <a:rPr lang="ru-RU" baseline="0" dirty="0"/>
              <a:t> 09.03.03 «Прикладная информатика»</a:t>
            </a:r>
          </a:p>
          <a:p>
            <a:r>
              <a:rPr lang="ru-RU" baseline="0" dirty="0"/>
              <a:t>профиль: «Прикладная информатика в экономике»</a:t>
            </a:r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789340" y="2935868"/>
            <a:ext cx="861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Выпускная квалификационная работа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1731" y="508858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Руководитель работы: к.т.н.,</a:t>
            </a:r>
            <a:r>
              <a:rPr lang="ru-RU" sz="2000" baseline="0" dirty="0"/>
              <a:t> доц. Зайцев Сергей Александрович</a:t>
            </a:r>
            <a:endParaRPr lang="ru-RU" sz="20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1731" y="563354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Обучающийся: </a:t>
            </a:r>
            <a:r>
              <a:rPr lang="ru-RU" sz="2000" dirty="0" err="1"/>
              <a:t>Мишустин</a:t>
            </a:r>
            <a:r>
              <a:rPr lang="ru-RU" sz="2000" dirty="0"/>
              <a:t> Сергей Алексеевич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32907" y="1585872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B10C34"/>
                </a:solidFill>
              </a:rPr>
              <a:t>факультет информационных технологий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906963" y="2018620"/>
            <a:ext cx="50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B10C34"/>
                </a:solidFill>
              </a:rPr>
              <a:t>кафедра информационных</a:t>
            </a:r>
            <a:r>
              <a:rPr lang="ru-RU" sz="2400" b="1" baseline="0" dirty="0">
                <a:solidFill>
                  <a:srgbClr val="B10C34"/>
                </a:solidFill>
              </a:rPr>
              <a:t> систем</a:t>
            </a:r>
            <a:endParaRPr lang="ru-RU" sz="2400" b="1" dirty="0">
              <a:solidFill>
                <a:srgbClr val="B10C34"/>
              </a:solidFill>
            </a:endParaRP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solidFill>
            <a:srgbClr val="C1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 userDrawn="1"/>
        </p:nvSpPr>
        <p:spPr>
          <a:xfrm>
            <a:off x="111929" y="6436569"/>
            <a:ext cx="279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группа: ИД23.1 Б-2/20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289146" y="6436569"/>
            <a:ext cx="285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форма обучения: очная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229600" y="6441620"/>
            <a:ext cx="387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технология обучения: классическая</a:t>
            </a:r>
          </a:p>
        </p:txBody>
      </p:sp>
    </p:spTree>
    <p:extLst>
      <p:ext uri="{BB962C8B-B14F-4D97-AF65-F5344CB8AC3E}">
        <p14:creationId xmlns:p14="http://schemas.microsoft.com/office/powerpoint/2010/main" val="368909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71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23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153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60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85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13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6241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28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34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Цель,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9809" y="48987"/>
            <a:ext cx="1065224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B10C34"/>
                </a:solidFill>
                <a:effectLst/>
              </a:rPr>
              <a:t>Цель: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1106060"/>
            <a:ext cx="1469486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B10C34"/>
                </a:solidFill>
              </a:rPr>
              <a:t>Задачи: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9807" y="4214790"/>
            <a:ext cx="2711146" cy="4001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B10C34"/>
                </a:solidFill>
              </a:rPr>
              <a:t>Объект исследования: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9806" y="5257094"/>
            <a:ext cx="2855526" cy="400110"/>
          </a:xfrm>
          <a:prstGeom prst="rect">
            <a:avLst/>
          </a:prstGeom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B10C34"/>
                </a:solidFill>
              </a:rPr>
              <a:t>Предмет исследования:</a:t>
            </a:r>
          </a:p>
        </p:txBody>
      </p:sp>
    </p:spTree>
    <p:extLst>
      <p:ext uri="{BB962C8B-B14F-4D97-AF65-F5344CB8AC3E}">
        <p14:creationId xmlns:p14="http://schemas.microsoft.com/office/powerpoint/2010/main" val="11819676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</p:spTree>
    <p:extLst>
      <p:ext uri="{BB962C8B-B14F-4D97-AF65-F5344CB8AC3E}">
        <p14:creationId xmlns:p14="http://schemas.microsoft.com/office/powerpoint/2010/main" val="91421071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2634141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B10C34"/>
                </a:solidFill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72574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зыв научного руководите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ОТЗЫВ РУКОВОДИТЕЛЯ ВЫПУСКНОЙ КВАЛИФИКАЦИОННОЙ РАБОТЫ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11805556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B10C34"/>
                </a:solidFill>
              </a:rPr>
              <a:t>Отзыв на выпускную квалификационную работу</a:t>
            </a:r>
          </a:p>
        </p:txBody>
      </p:sp>
    </p:spTree>
    <p:extLst>
      <p:ext uri="{BB962C8B-B14F-4D97-AF65-F5344CB8AC3E}">
        <p14:creationId xmlns:p14="http://schemas.microsoft.com/office/powerpoint/2010/main" val="367524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9E7C0-B0E1-4307-8FA1-D09529EF9B05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54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5" r:id="rId7"/>
    <p:sldLayoutId id="2147483654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731" y="3584949"/>
            <a:ext cx="11748536" cy="113877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0" dirty="0"/>
              <a:t>тема: </a:t>
            </a:r>
            <a:r>
              <a:rPr lang="ru-RU" sz="2200" b="1" dirty="0"/>
              <a:t>Разработка геоинформационной модели для обучения студентов направления подготовки 41.03.02 «Регионоведение России» (на примере Частного образовательного учреждения высшего образования «Московский университет имени С.Ю. Витте»)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6054" y="5014213"/>
            <a:ext cx="5507687" cy="461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/>
              <a:t>Ст. преподаватель И.А. Королькова</a:t>
            </a:r>
            <a:endParaRPr lang="ru-R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85172" y="5618917"/>
            <a:ext cx="5507687" cy="461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/>
              <a:t>Г.Д. </a:t>
            </a:r>
            <a:r>
              <a:rPr lang="ru-RU" sz="2400" dirty="0" err="1"/>
              <a:t>Старинец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66133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Разработка структуры базы данных на </a:t>
            </a:r>
            <a:r>
              <a:rPr lang="ru-RU" sz="1600" b="1" dirty="0" err="1">
                <a:solidFill>
                  <a:srgbClr val="B10C34"/>
                </a:solidFill>
              </a:rPr>
              <a:t>SQLite</a:t>
            </a:r>
            <a:endParaRPr lang="ru-RU" sz="16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0C34"/>
                </a:solidFill>
              </a:rPr>
              <a:t>10</a:t>
            </a:r>
            <a:endParaRPr lang="ru-RU" b="1" dirty="0">
              <a:solidFill>
                <a:srgbClr val="B10C34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E290B1-CC41-45B5-BB80-F1C1AD54A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47" y="637559"/>
            <a:ext cx="2200910" cy="484759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B668B-08FB-4FA1-BE1F-3C8243CE6142}"/>
              </a:ext>
            </a:extLst>
          </p:cNvPr>
          <p:cNvSpPr txBox="1"/>
          <p:nvPr/>
        </p:nvSpPr>
        <p:spPr>
          <a:xfrm>
            <a:off x="617211" y="5609541"/>
            <a:ext cx="234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локальной базы данных приложения на </a:t>
            </a:r>
            <a:r>
              <a:rPr lang="ru-RU" sz="1200" dirty="0" err="1"/>
              <a:t>SQLite</a:t>
            </a:r>
            <a:r>
              <a:rPr lang="ru-RU" sz="1200" dirty="0"/>
              <a:t> 3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E80429-B954-4B00-8797-645A9946A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739" y="666650"/>
            <a:ext cx="3967188" cy="1002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927BE3-7074-4D5A-B1F3-5067BDC7E079}"/>
              </a:ext>
            </a:extLst>
          </p:cNvPr>
          <p:cNvSpPr txBox="1"/>
          <p:nvPr/>
        </p:nvSpPr>
        <p:spPr>
          <a:xfrm>
            <a:off x="3318738" y="1997451"/>
            <a:ext cx="396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таблицы цветов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8EEBB-E052-4CA6-B918-DC4BDA79B65C}"/>
              </a:ext>
            </a:extLst>
          </p:cNvPr>
          <p:cNvSpPr txBox="1"/>
          <p:nvPr/>
        </p:nvSpPr>
        <p:spPr>
          <a:xfrm>
            <a:off x="7761483" y="1997451"/>
            <a:ext cx="4049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таблицы объектов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2A43A7-18BA-4634-B7EF-164EAC280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484" y="637559"/>
            <a:ext cx="4049043" cy="10317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BE11D-CB36-4B26-BFA8-A8484C065DB3}"/>
              </a:ext>
            </a:extLst>
          </p:cNvPr>
          <p:cNvSpPr txBox="1"/>
          <p:nvPr/>
        </p:nvSpPr>
        <p:spPr>
          <a:xfrm>
            <a:off x="3318738" y="4467274"/>
            <a:ext cx="396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таблицы отраслей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7CE676B-A446-49AE-8E49-3BAAD38BA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738" y="3650741"/>
            <a:ext cx="3967189" cy="65077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4E9DBC9-F347-41A0-ADBF-423197104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483" y="3650741"/>
            <a:ext cx="4051060" cy="7998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0E14B7-9444-4514-8CA6-0BA10238D660}"/>
              </a:ext>
            </a:extLst>
          </p:cNvPr>
          <p:cNvSpPr txBox="1"/>
          <p:nvPr/>
        </p:nvSpPr>
        <p:spPr>
          <a:xfrm>
            <a:off x="7761483" y="4467274"/>
            <a:ext cx="396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Структура таблицы точек</a:t>
            </a:r>
          </a:p>
        </p:txBody>
      </p:sp>
    </p:spTree>
    <p:extLst>
      <p:ext uri="{BB962C8B-B14F-4D97-AF65-F5344CB8AC3E}">
        <p14:creationId xmlns:p14="http://schemas.microsoft.com/office/powerpoint/2010/main" val="206852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Функции и задачи ГИС </a:t>
            </a:r>
            <a:r>
              <a:rPr lang="en-US" sz="1600" b="1" dirty="0" err="1">
                <a:solidFill>
                  <a:srgbClr val="B10C34"/>
                </a:solidFill>
              </a:rPr>
              <a:t>GeoMaps</a:t>
            </a:r>
            <a:endParaRPr lang="ru-RU" sz="16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0C34"/>
                </a:solidFill>
              </a:rPr>
              <a:t>11</a:t>
            </a:r>
            <a:endParaRPr lang="ru-RU" b="1" dirty="0">
              <a:solidFill>
                <a:srgbClr val="B10C34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56D34D8-BE71-430B-B7DB-926407E41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22746"/>
              </p:ext>
            </p:extLst>
          </p:nvPr>
        </p:nvGraphicFramePr>
        <p:xfrm>
          <a:off x="1194847" y="602401"/>
          <a:ext cx="9802305" cy="533649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267435">
                  <a:extLst>
                    <a:ext uri="{9D8B030D-6E8A-4147-A177-3AD203B41FA5}">
                      <a16:colId xmlns:a16="http://schemas.microsoft.com/office/drawing/2014/main" val="1714678218"/>
                    </a:ext>
                  </a:extLst>
                </a:gridCol>
                <a:gridCol w="3267435">
                  <a:extLst>
                    <a:ext uri="{9D8B030D-6E8A-4147-A177-3AD203B41FA5}">
                      <a16:colId xmlns:a16="http://schemas.microsoft.com/office/drawing/2014/main" val="1257241180"/>
                    </a:ext>
                  </a:extLst>
                </a:gridCol>
                <a:gridCol w="3267435">
                  <a:extLst>
                    <a:ext uri="{9D8B030D-6E8A-4147-A177-3AD203B41FA5}">
                      <a16:colId xmlns:a16="http://schemas.microsoft.com/office/drawing/2014/main" val="651130419"/>
                    </a:ext>
                  </a:extLst>
                </a:gridCol>
              </a:tblGrid>
              <a:tr h="319801"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Функции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Задачи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Описание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2681092078"/>
                  </a:ext>
                </a:extLst>
              </a:tr>
              <a:tr h="332642">
                <a:tc rowSpan="4">
                  <a:txBody>
                    <a:bodyPr/>
                    <a:lstStyle/>
                    <a:p>
                      <a:r>
                        <a:rPr lang="ru-RU" sz="900" dirty="0">
                          <a:effectLst/>
                        </a:rPr>
                        <a:t>Размещение и редактирование объектов на карте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Размещение объекта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Выполняется длительным касанием (3 сек.) в области размещения объекта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1342826324"/>
                  </a:ext>
                </a:extLst>
              </a:tr>
              <a:tr h="49896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Добавление и редактирование информации об объекте 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Выполняется в редакторе описания объекта, открываемом коротким касанием метки объекта на карте 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819657153"/>
                  </a:ext>
                </a:extLst>
              </a:tr>
              <a:tr h="49896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Группировка объектов 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Выполняется выбором одного из предлагаемых пунктов выпадающего меню в редакторе описания объекта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2390779921"/>
                  </a:ext>
                </a:extLst>
              </a:tr>
              <a:tr h="33264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Удаление объекта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Выполняется касанием иконки корзины в редакторе описания объекта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2069823179"/>
                  </a:ext>
                </a:extLst>
              </a:tr>
              <a:tr h="332642">
                <a:tc rowSpan="4"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Размещение и редактирование областей на карте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Создание области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Выполняется последовательной установкой меток по границам создаваемой области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4092904880"/>
                  </a:ext>
                </a:extLst>
              </a:tr>
              <a:tr h="49896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Добавление и редактирование информации об области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 dirty="0">
                          <a:effectLst/>
                        </a:rPr>
                        <a:t>Выполняется в редакторе описания области, открываемом коротким касанием метки в центре области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440892620"/>
                  </a:ext>
                </a:extLst>
              </a:tr>
              <a:tr h="49896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Группировка областей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Выполняется выбором одного из предлагаемых пунктов выпадающего меню в редакторе описания области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3633046130"/>
                  </a:ext>
                </a:extLst>
              </a:tr>
              <a:tr h="3597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Удаление области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Выполняется касанием иконки корзины в редакторе описания области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3846106282"/>
                  </a:ext>
                </a:extLst>
              </a:tr>
              <a:tr h="332642">
                <a:tc rowSpan="3"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Фильтрация объектов по общему признаку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Присвоение признака объекту или области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Выполняется выбором признака при создании или редактировании описания объекта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450710297"/>
                  </a:ext>
                </a:extLst>
              </a:tr>
              <a:tr h="33264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Отображение группы объектов/областей на карте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Выполняется выбором одного из признаков в выпадающем меню в редакторе карты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4205366011"/>
                  </a:ext>
                </a:extLst>
              </a:tr>
              <a:tr h="33264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Отображение всех объектов/областей на карте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Выполняется снятием флажка в выпадающем меню в редакторе карты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2969193490"/>
                  </a:ext>
                </a:extLst>
              </a:tr>
              <a:tr h="332642">
                <a:tc rowSpan="2"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Присвоение цвета объекту, области или группе объектов/областей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Присвоение уникального цвета объекту или области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Выполняется движением ползунков </a:t>
                      </a:r>
                      <a:r>
                        <a:rPr lang="en-US" sz="900">
                          <a:effectLst/>
                        </a:rPr>
                        <a:t>RGB</a:t>
                      </a:r>
                      <a:r>
                        <a:rPr lang="ru-RU" sz="900">
                          <a:effectLst/>
                        </a:rPr>
                        <a:t> в редакторе описания объекта 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295014500"/>
                  </a:ext>
                </a:extLst>
              </a:tr>
              <a:tr h="33264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Присвоение цвета группе объектов или областей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900" dirty="0">
                          <a:effectLst/>
                        </a:rPr>
                        <a:t>Выполняется выбором признака при создании или редактировании описания объекта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772" marR="50772" marT="0" marB="0" anchor="ctr"/>
                </a:tc>
                <a:extLst>
                  <a:ext uri="{0D108BD9-81ED-4DB2-BD59-A6C34878D82A}">
                    <a16:rowId xmlns:a16="http://schemas.microsoft.com/office/drawing/2014/main" val="369128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24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Оценка экономической эффективности. Трудоемкость разработки ГИС </a:t>
            </a:r>
            <a:r>
              <a:rPr lang="en-US" sz="1600" b="1" dirty="0" err="1">
                <a:solidFill>
                  <a:srgbClr val="B10C34"/>
                </a:solidFill>
              </a:rPr>
              <a:t>GeoMaps</a:t>
            </a:r>
            <a:r>
              <a:rPr lang="en-US" sz="1600" b="1" dirty="0">
                <a:solidFill>
                  <a:srgbClr val="B10C34"/>
                </a:solidFill>
              </a:rPr>
              <a:t> </a:t>
            </a:r>
            <a:r>
              <a:rPr lang="ru-RU" sz="1600" b="1" dirty="0">
                <a:solidFill>
                  <a:srgbClr val="B10C34"/>
                </a:solidFill>
              </a:rPr>
              <a:t>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0C34"/>
                </a:solidFill>
              </a:rPr>
              <a:t>12</a:t>
            </a:r>
            <a:endParaRPr lang="ru-RU" b="1" dirty="0">
              <a:solidFill>
                <a:srgbClr val="B10C34"/>
              </a:solidFill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8A7E56A-B33A-4670-9CEF-3A4C062DB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32004"/>
              </p:ext>
            </p:extLst>
          </p:nvPr>
        </p:nvGraphicFramePr>
        <p:xfrm>
          <a:off x="2262434" y="1033181"/>
          <a:ext cx="7927942" cy="400073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14879">
                  <a:extLst>
                    <a:ext uri="{9D8B030D-6E8A-4147-A177-3AD203B41FA5}">
                      <a16:colId xmlns:a16="http://schemas.microsoft.com/office/drawing/2014/main" val="435952417"/>
                    </a:ext>
                  </a:extLst>
                </a:gridCol>
                <a:gridCol w="4581727">
                  <a:extLst>
                    <a:ext uri="{9D8B030D-6E8A-4147-A177-3AD203B41FA5}">
                      <a16:colId xmlns:a16="http://schemas.microsoft.com/office/drawing/2014/main" val="939240753"/>
                    </a:ext>
                  </a:extLst>
                </a:gridCol>
                <a:gridCol w="1115668">
                  <a:extLst>
                    <a:ext uri="{9D8B030D-6E8A-4147-A177-3AD203B41FA5}">
                      <a16:colId xmlns:a16="http://schemas.microsoft.com/office/drawing/2014/main" val="56425826"/>
                    </a:ext>
                  </a:extLst>
                </a:gridCol>
                <a:gridCol w="1115668">
                  <a:extLst>
                    <a:ext uri="{9D8B030D-6E8A-4147-A177-3AD203B41FA5}">
                      <a16:colId xmlns:a16="http://schemas.microsoft.com/office/drawing/2014/main" val="3492572068"/>
                    </a:ext>
                  </a:extLst>
                </a:gridCol>
              </a:tblGrid>
              <a:tr h="36370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Этап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Содержание работ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Трудоемкость работ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26031"/>
                  </a:ext>
                </a:extLst>
              </a:tr>
              <a:tr h="3637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Чел/час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Чел/дн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5283950"/>
                  </a:ext>
                </a:extLst>
              </a:tr>
              <a:tr h="363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Анализ предметной области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7969841"/>
                  </a:ext>
                </a:extLst>
              </a:tr>
              <a:tr h="363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Разработка и утверждение тех. задания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0616776"/>
                  </a:ext>
                </a:extLst>
              </a:tr>
              <a:tr h="363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Разработка принципиальной схемы ГИС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2669221"/>
                  </a:ext>
                </a:extLst>
              </a:tr>
              <a:tr h="363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Подбор, установка и настройка ПО для разработки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0530367"/>
                  </a:ext>
                </a:extLst>
              </a:tr>
              <a:tr h="363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Разработка мобильного приложения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72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9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7137234"/>
                  </a:ext>
                </a:extLst>
              </a:tr>
              <a:tr h="363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Разработка и интеграция СУБД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40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9631622"/>
                  </a:ext>
                </a:extLst>
              </a:tr>
              <a:tr h="363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Тестирование и отладка ГИС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5832870"/>
                  </a:ext>
                </a:extLst>
              </a:tr>
              <a:tr h="363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Ввод ГИС в эксплуатацию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5875245"/>
                  </a:ext>
                </a:extLst>
              </a:tr>
              <a:tr h="363703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Итого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232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29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934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438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Оценка экономической эффективности. Экономия времени преподавателей в результате внедрения ГИС </a:t>
            </a:r>
            <a:r>
              <a:rPr lang="en-US" sz="1600" b="1" dirty="0" err="1">
                <a:solidFill>
                  <a:srgbClr val="B10C34"/>
                </a:solidFill>
              </a:rPr>
              <a:t>GeoMaps</a:t>
            </a:r>
            <a:endParaRPr lang="ru-RU" sz="16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0C34"/>
                </a:solidFill>
              </a:rPr>
              <a:t>1</a:t>
            </a:r>
            <a:r>
              <a:rPr lang="ru-RU" b="1" dirty="0">
                <a:solidFill>
                  <a:srgbClr val="B10C34"/>
                </a:solidFill>
              </a:rPr>
              <a:t>3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483C99F-00E7-4B18-996F-0123A514F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701821"/>
              </p:ext>
            </p:extLst>
          </p:nvPr>
        </p:nvGraphicFramePr>
        <p:xfrm>
          <a:off x="1971773" y="967715"/>
          <a:ext cx="8248454" cy="455639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19089">
                  <a:extLst>
                    <a:ext uri="{9D8B030D-6E8A-4147-A177-3AD203B41FA5}">
                      <a16:colId xmlns:a16="http://schemas.microsoft.com/office/drawing/2014/main" val="2457161131"/>
                    </a:ext>
                  </a:extLst>
                </a:gridCol>
                <a:gridCol w="2572098">
                  <a:extLst>
                    <a:ext uri="{9D8B030D-6E8A-4147-A177-3AD203B41FA5}">
                      <a16:colId xmlns:a16="http://schemas.microsoft.com/office/drawing/2014/main" val="492624550"/>
                    </a:ext>
                  </a:extLst>
                </a:gridCol>
                <a:gridCol w="1419089">
                  <a:extLst>
                    <a:ext uri="{9D8B030D-6E8A-4147-A177-3AD203B41FA5}">
                      <a16:colId xmlns:a16="http://schemas.microsoft.com/office/drawing/2014/main" val="1767605688"/>
                    </a:ext>
                  </a:extLst>
                </a:gridCol>
                <a:gridCol w="1419089">
                  <a:extLst>
                    <a:ext uri="{9D8B030D-6E8A-4147-A177-3AD203B41FA5}">
                      <a16:colId xmlns:a16="http://schemas.microsoft.com/office/drawing/2014/main" val="1377267649"/>
                    </a:ext>
                  </a:extLst>
                </a:gridCol>
                <a:gridCol w="1419089">
                  <a:extLst>
                    <a:ext uri="{9D8B030D-6E8A-4147-A177-3AD203B41FA5}">
                      <a16:colId xmlns:a16="http://schemas.microsoft.com/office/drawing/2014/main" val="1372434897"/>
                    </a:ext>
                  </a:extLst>
                </a:gridCol>
              </a:tblGrid>
              <a:tr h="2921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№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Дисциплина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Затраты времени на работу с ГИМ, часов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4371"/>
                  </a:ext>
                </a:extLst>
              </a:tr>
              <a:tr h="2921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Неавтомат.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Автомат.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Экономия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254251"/>
                  </a:ext>
                </a:extLst>
              </a:tr>
              <a:tr h="292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История России и её регионов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3773846"/>
                  </a:ext>
                </a:extLst>
              </a:tr>
              <a:tr h="619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География и природные 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ресурсы России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9640325"/>
                  </a:ext>
                </a:extLst>
              </a:tr>
              <a:tr h="292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Экономика регионов России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0707817"/>
                  </a:ext>
                </a:extLst>
              </a:tr>
              <a:tr h="619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Социология и демография 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регионов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4834327"/>
                  </a:ext>
                </a:extLst>
              </a:tr>
              <a:tr h="619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Региональная политика и </a:t>
                      </a:r>
                      <a:br>
                        <a:rPr lang="ru-RU" sz="1200" dirty="0">
                          <a:effectLst/>
                        </a:rPr>
                      </a:br>
                      <a:r>
                        <a:rPr lang="ru-RU" sz="1200" dirty="0">
                          <a:effectLst/>
                        </a:rPr>
                        <a:t>управление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9844599"/>
                  </a:ext>
                </a:extLst>
              </a:tr>
              <a:tr h="619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Урбанистика и городское 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планирование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5510223"/>
                  </a:ext>
                </a:extLst>
              </a:tr>
              <a:tr h="619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Методология и методы 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региональных исследований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24804"/>
                  </a:ext>
                </a:extLst>
              </a:tr>
              <a:tr h="29212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Итого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112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56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56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347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58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Оценка экономической эффективности. Стоимостная оценка результатов автоматизации работы с ГИМ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0C34"/>
                </a:solidFill>
              </a:rPr>
              <a:t>1</a:t>
            </a:r>
            <a:r>
              <a:rPr lang="ru-RU" b="1" dirty="0">
                <a:solidFill>
                  <a:srgbClr val="B10C34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E5DD6-58A7-47F0-AFA7-7B3B54AEA026}"/>
              </a:ext>
            </a:extLst>
          </p:cNvPr>
          <p:cNvSpPr txBox="1"/>
          <p:nvPr/>
        </p:nvSpPr>
        <p:spPr>
          <a:xfrm>
            <a:off x="6890950" y="1588703"/>
            <a:ext cx="2988832" cy="646331"/>
          </a:xfrm>
          <a:prstGeom prst="rect">
            <a:avLst/>
          </a:prstGeom>
          <a:noFill/>
          <a:ln w="12700">
            <a:solidFill>
              <a:srgbClr val="B10C34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Затраты на разработку ГИС </a:t>
            </a:r>
            <a:r>
              <a:rPr lang="en-US" b="1" dirty="0" err="1">
                <a:solidFill>
                  <a:srgbClr val="B10C34"/>
                </a:solidFill>
              </a:rPr>
              <a:t>GeoMaps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1A201-9E14-4EE3-8AB9-5E611A77C642}"/>
              </a:ext>
            </a:extLst>
          </p:cNvPr>
          <p:cNvSpPr txBox="1"/>
          <p:nvPr/>
        </p:nvSpPr>
        <p:spPr>
          <a:xfrm>
            <a:off x="6890950" y="2227072"/>
            <a:ext cx="2988832" cy="461665"/>
          </a:xfrm>
          <a:prstGeom prst="rect">
            <a:avLst/>
          </a:prstGeom>
          <a:solidFill>
            <a:srgbClr val="B10C34"/>
          </a:solidFill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53 524,94 </a:t>
            </a:r>
            <a:r>
              <a:rPr lang="ru-RU" sz="2400" b="1" dirty="0" err="1">
                <a:solidFill>
                  <a:schemeClr val="bg1"/>
                </a:solidFill>
              </a:rPr>
              <a:t>руб</a:t>
            </a:r>
            <a:r>
              <a:rPr lang="en-US" sz="2400" b="1" dirty="0">
                <a:solidFill>
                  <a:schemeClr val="bg1"/>
                </a:solidFill>
              </a:rPr>
              <a:t>.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D72C3-72A2-4783-9E2B-94FD7A7ED79B}"/>
              </a:ext>
            </a:extLst>
          </p:cNvPr>
          <p:cNvSpPr txBox="1"/>
          <p:nvPr/>
        </p:nvSpPr>
        <p:spPr>
          <a:xfrm>
            <a:off x="2204650" y="1580741"/>
            <a:ext cx="2988832" cy="646331"/>
          </a:xfrm>
          <a:prstGeom prst="rect">
            <a:avLst/>
          </a:prstGeom>
          <a:noFill/>
          <a:ln w="12700">
            <a:solidFill>
              <a:srgbClr val="B10C34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Ожидаемая экономия затрат на ЗП и </a:t>
            </a:r>
            <a:r>
              <a:rPr lang="ru-RU" b="1" dirty="0" err="1">
                <a:solidFill>
                  <a:srgbClr val="B10C34"/>
                </a:solidFill>
              </a:rPr>
              <a:t>стр.взносы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04220-4BD2-4DDF-BBD9-8D04839A8745}"/>
              </a:ext>
            </a:extLst>
          </p:cNvPr>
          <p:cNvSpPr txBox="1"/>
          <p:nvPr/>
        </p:nvSpPr>
        <p:spPr>
          <a:xfrm>
            <a:off x="2204650" y="2219110"/>
            <a:ext cx="2988832" cy="461665"/>
          </a:xfrm>
          <a:prstGeom prst="rect">
            <a:avLst/>
          </a:prstGeom>
          <a:solidFill>
            <a:srgbClr val="B10C34"/>
          </a:solidFill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79 017,12 руб.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2F992-4BB0-45C0-8E66-D59519983D5C}"/>
              </a:ext>
            </a:extLst>
          </p:cNvPr>
          <p:cNvSpPr txBox="1"/>
          <p:nvPr/>
        </p:nvSpPr>
        <p:spPr>
          <a:xfrm>
            <a:off x="4490650" y="3938886"/>
            <a:ext cx="2988832" cy="646331"/>
          </a:xfrm>
          <a:prstGeom prst="rect">
            <a:avLst/>
          </a:prstGeom>
          <a:noFill/>
          <a:ln w="12700">
            <a:solidFill>
              <a:srgbClr val="B10C34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Стоимостная оценка результатов внедрения ГИС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F5BED-3118-4830-AFBF-24F65FB18DB0}"/>
              </a:ext>
            </a:extLst>
          </p:cNvPr>
          <p:cNvSpPr txBox="1"/>
          <p:nvPr/>
        </p:nvSpPr>
        <p:spPr>
          <a:xfrm>
            <a:off x="4490650" y="4577255"/>
            <a:ext cx="2988832" cy="461665"/>
          </a:xfrm>
          <a:prstGeom prst="rect">
            <a:avLst/>
          </a:prstGeom>
          <a:solidFill>
            <a:srgbClr val="B10C34"/>
          </a:solidFill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25 492,18 руб. 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9EBAAF3E-B5CC-4A38-ABDD-6F198642679D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699066" y="2680775"/>
            <a:ext cx="2286000" cy="1258111"/>
          </a:xfrm>
          <a:prstGeom prst="straightConnector1">
            <a:avLst/>
          </a:prstGeom>
          <a:ln>
            <a:solidFill>
              <a:srgbClr val="B10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D7C0C9D-B168-4274-854C-DF4C88FC9AFA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5985066" y="2688737"/>
            <a:ext cx="2400300" cy="1250149"/>
          </a:xfrm>
          <a:prstGeom prst="straightConnector1">
            <a:avLst/>
          </a:prstGeom>
          <a:ln>
            <a:solidFill>
              <a:srgbClr val="B10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89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 txBox="1">
            <a:spLocks/>
          </p:cNvSpPr>
          <p:nvPr/>
        </p:nvSpPr>
        <p:spPr>
          <a:xfrm>
            <a:off x="135082" y="782426"/>
            <a:ext cx="11918373" cy="52601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В рамках выполнения выпускной квалификационной работы постав-ленная цель была достигнута, а задачи выполнены. Мы проанализировали структуру и деятельность Университета, изучили предметную область, сформировали функциональные требования к ГИС и проанализировали имеющиеся решения. После этого провели моделирование процесса создания геоинформационных моделей, спроектировали будущую ГИС и выбрали средства разработки. </a:t>
            </a:r>
          </a:p>
          <a:p>
            <a:pPr algn="just">
              <a:spcBef>
                <a:spcPts val="0"/>
              </a:spcBef>
            </a:pP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В ходе непосредственно разработки геоинформационной системы мы написали программный код для мобильного приложения и разработали базу данных, необходимую для его полноценного функционирования. </a:t>
            </a:r>
          </a:p>
          <a:p>
            <a:pPr algn="just">
              <a:spcBef>
                <a:spcPts val="0"/>
              </a:spcBef>
            </a:pP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При выполнении этих работ мы с толкнулись с тем, что изначально выбранная программная среда и язык программирования (</a:t>
            </a:r>
            <a:r>
              <a:rPr lang="ru-RU" sz="1800" dirty="0" err="1">
                <a:solidFill>
                  <a:srgbClr val="000000"/>
                </a:solidFill>
                <a:cs typeface="Arial" panose="020B0604020202020204" pitchFamily="34" charset="0"/>
              </a:rPr>
              <a:t>AndroidStudio</a:t>
            </a: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 и Java) не вполне подходят для решения наших задач, поэтому мы изменили среду и язык программирования на </a:t>
            </a:r>
            <a:r>
              <a:rPr lang="ru-RU" sz="1800" dirty="0" err="1">
                <a:solidFill>
                  <a:srgbClr val="000000"/>
                </a:solidFill>
                <a:cs typeface="Arial" panose="020B0604020202020204" pitchFamily="34" charset="0"/>
              </a:rPr>
              <a:t>Unity</a:t>
            </a: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 и C#. Решение оказалось верным, геоинформационная система ГИС </a:t>
            </a:r>
            <a:r>
              <a:rPr lang="ru-RU" sz="1800" dirty="0" err="1">
                <a:solidFill>
                  <a:srgbClr val="000000"/>
                </a:solidFill>
                <a:cs typeface="Arial" panose="020B0604020202020204" pitchFamily="34" charset="0"/>
              </a:rPr>
              <a:t>GeoMaps</a:t>
            </a: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 разработана и протестирована. Работу над развитием и оптимизацией программного продукта решено продолжить. </a:t>
            </a:r>
          </a:p>
          <a:p>
            <a:pPr algn="just">
              <a:spcBef>
                <a:spcPts val="0"/>
              </a:spcBef>
            </a:pPr>
            <a:endParaRPr lang="ru-RU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cs typeface="Arial" panose="020B0604020202020204" pitchFamily="34" charset="0"/>
              </a:rPr>
              <a:t>В главе 3 мы сделали расчет затрат на разработку информационной системы и оценили экономическую эффективностью его разработки и внедрения. Сделан вывод об экономической эффективности и целесообразности разработки и внедрения геоинформационной системы в образовательную систему Университета в рамках направления подготовки 41.03.02 «Регионоведение России».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6502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184" y="543697"/>
            <a:ext cx="11796584" cy="646331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ea typeface="Times New Roman" panose="02020603050405020304" pitchFamily="18" charset="0"/>
              </a:rPr>
              <a:t>разработка геоинформационной системы, позволяющей студентам создавать и редактировать геоинформационные модели в ходе изучения дисциплин направления «Регионоведение России»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14184" y="1585781"/>
            <a:ext cx="11796584" cy="2554545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Провести анализ деятельности Университета по организации обучения студентов направления 41.03.02 «Регионоведение России»;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Изучить предметную область для выявления особенностей организации процесса работы студентов с геоинформационными данными;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Сформировать необходимые функциональные требования к будущей геоинформационной системы;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Проанализировать представленные на рынке геоинформационные системы, оценить их соответствие требованиям Университета;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Подобрать средства разработки для будущей ИС;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Провести моделирование процесса создания геоинформационных моделей «как есть» и «как должно быть»;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Основываясь на собранной в ходе исследования информации, спроектировать и разработать геоинформационную систему;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Оценить себестоимость ГИС и целесообразность ее разработки.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184" y="4716162"/>
            <a:ext cx="11796584" cy="369332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ru-RU" dirty="0"/>
              <a:t>организация работы с геоинформационными данными студентов ЧОУ ВО «Московский университет им. С.Ю. Витте»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184" y="5661330"/>
            <a:ext cx="11796584" cy="646331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/>
              <a:t>автоматизация создания студентами геоинформационных моделей посредством разработки и внедрения геоинформационной системы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6172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B10C34"/>
                </a:solidFill>
              </a:rPr>
              <a:t>Моделирование бизнес-процесса создания геоинформационных моделей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AFD36F-6565-4CAB-9CD8-B52396FACC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53" y="605559"/>
            <a:ext cx="3673614" cy="249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4E3088-C9CE-452C-80DA-0F186D0508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0" y="605558"/>
            <a:ext cx="3673615" cy="24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CB689E-8623-43C6-ABC1-DB6C0D8CE5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52" y="3483958"/>
            <a:ext cx="3673614" cy="249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F1EB91-0653-4FDF-9936-A23A0F289B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0" y="3472675"/>
            <a:ext cx="3673616" cy="24927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367E7-6367-45D3-8F15-0A50D13057AE}"/>
              </a:ext>
            </a:extLst>
          </p:cNvPr>
          <p:cNvSpPr txBox="1"/>
          <p:nvPr/>
        </p:nvSpPr>
        <p:spPr>
          <a:xfrm>
            <a:off x="1765652" y="3119124"/>
            <a:ext cx="3360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Схема создания геоинформационной модели «КАК ЕСТЬ»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DBBB3-D99F-47F5-AFCE-A535571FD07E}"/>
              </a:ext>
            </a:extLst>
          </p:cNvPr>
          <p:cNvSpPr txBox="1"/>
          <p:nvPr/>
        </p:nvSpPr>
        <p:spPr>
          <a:xfrm>
            <a:off x="6477020" y="3098341"/>
            <a:ext cx="3286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Декомпозиция процесса создания геоинформационной </a:t>
            </a:r>
          </a:p>
          <a:p>
            <a:r>
              <a:rPr lang="ru-RU" sz="1000" dirty="0"/>
              <a:t>модели «КАК ЕСТЬ»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664FA-9988-4411-BD14-C1F9D54DDFB3}"/>
              </a:ext>
            </a:extLst>
          </p:cNvPr>
          <p:cNvSpPr txBox="1"/>
          <p:nvPr/>
        </p:nvSpPr>
        <p:spPr>
          <a:xfrm>
            <a:off x="1765651" y="5965459"/>
            <a:ext cx="3673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Декомпозиция процесса подбора ГИС для создания </a:t>
            </a:r>
          </a:p>
          <a:p>
            <a:r>
              <a:rPr lang="ru-RU" sz="1000" dirty="0"/>
              <a:t>геоинформационной модели «КАК ЕСТЬ»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6477021" y="5976740"/>
            <a:ext cx="3673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Декомпозиция процесса подбора ГИС для создания </a:t>
            </a:r>
          </a:p>
          <a:p>
            <a:r>
              <a:rPr lang="ru-RU" sz="1000" dirty="0"/>
              <a:t>геоинформационной модели «КАК ДОЛЖНО БЫТЬ»</a:t>
            </a:r>
          </a:p>
        </p:txBody>
      </p:sp>
    </p:spTree>
    <p:extLst>
      <p:ext uri="{BB962C8B-B14F-4D97-AF65-F5344CB8AC3E}">
        <p14:creationId xmlns:p14="http://schemas.microsoft.com/office/powerpoint/2010/main" val="410616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B10C34"/>
                </a:solidFill>
              </a:rPr>
              <a:t>Анализ рынка готовых решений ГИС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367E7-6367-45D3-8F15-0A50D13057AE}"/>
              </a:ext>
            </a:extLst>
          </p:cNvPr>
          <p:cNvSpPr txBox="1"/>
          <p:nvPr/>
        </p:nvSpPr>
        <p:spPr>
          <a:xfrm>
            <a:off x="1355511" y="3119124"/>
            <a:ext cx="4622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Интерфейс ГИС «Панорама»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DBBB3-D99F-47F5-AFCE-A535571FD07E}"/>
              </a:ext>
            </a:extLst>
          </p:cNvPr>
          <p:cNvSpPr txBox="1"/>
          <p:nvPr/>
        </p:nvSpPr>
        <p:spPr>
          <a:xfrm>
            <a:off x="6265678" y="3098341"/>
            <a:ext cx="4638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Интерфейс </a:t>
            </a:r>
            <a:r>
              <a:rPr lang="en-US" sz="1000" dirty="0"/>
              <a:t>QGIS</a:t>
            </a:r>
            <a:endParaRPr lang="ru-RU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3638613" y="5976740"/>
            <a:ext cx="5023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Интерфейс ГИС «Публичная кадастровая карта»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AF77E-A287-4A6B-9AC2-2F083CD12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11" y="597020"/>
            <a:ext cx="4622765" cy="24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A5C364-CFF9-4B55-BBDC-1CE6B6A166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8" y="594573"/>
            <a:ext cx="4638694" cy="2486976"/>
          </a:xfrm>
          <a:prstGeom prst="rect">
            <a:avLst/>
          </a:prstGeom>
          <a:noFill/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702D220-5869-4AF1-ACBB-875E8E726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612" y="3418117"/>
            <a:ext cx="5023680" cy="2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6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Разработка логической модели данных процесса создания геоинформационной модели в ГИС </a:t>
            </a:r>
            <a:r>
              <a:rPr lang="ru-RU" sz="1600" b="1" dirty="0" err="1">
                <a:solidFill>
                  <a:srgbClr val="B10C34"/>
                </a:solidFill>
              </a:rPr>
              <a:t>GeoMaps</a:t>
            </a:r>
            <a:endParaRPr lang="ru-RU" sz="16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3584160" y="5725760"/>
            <a:ext cx="502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Логическая модель процесса создания ГИМ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6CACE7-3974-45C4-8690-B1EABBFD81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077" y="635038"/>
            <a:ext cx="6540907" cy="4917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00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Моделирование и разработка геоинформационной системы. Дерево функций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3851906" y="5725760"/>
            <a:ext cx="4488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Основные и служебные функции ГИС </a:t>
            </a:r>
            <a:r>
              <a:rPr lang="ru-RU" sz="1400" dirty="0" err="1"/>
              <a:t>GeoMaps</a:t>
            </a:r>
            <a:endParaRPr lang="ru-RU" sz="1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49D77A-6531-4F33-8D9F-9CE6547F3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4409" r="4334" b="4080"/>
          <a:stretch/>
        </p:blipFill>
        <p:spPr bwMode="auto">
          <a:xfrm>
            <a:off x="3851906" y="489323"/>
            <a:ext cx="4488187" cy="49771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750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Моделирование и разработка геоинформационной системы. Структура ГИС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0C34"/>
                </a:solidFill>
              </a:rPr>
              <a:t>7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3851906" y="5725760"/>
            <a:ext cx="4488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Структура ГИС </a:t>
            </a:r>
            <a:r>
              <a:rPr lang="en-US" sz="1400" dirty="0" err="1"/>
              <a:t>GeoMaps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F79635-A832-423A-A3C6-E89D0275C5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" t="3710" r="5727" b="3040"/>
          <a:stretch/>
        </p:blipFill>
        <p:spPr bwMode="auto">
          <a:xfrm>
            <a:off x="3851905" y="542378"/>
            <a:ext cx="4488188" cy="49795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270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Моделирование и разработка геоинформационной системы. Спецификация объектов. Интерфейс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0C34"/>
                </a:solidFill>
              </a:rPr>
              <a:t>8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53AE-CAF1-49BF-8DFB-5C10140CD4F0}"/>
              </a:ext>
            </a:extLst>
          </p:cNvPr>
          <p:cNvSpPr txBox="1"/>
          <p:nvPr/>
        </p:nvSpPr>
        <p:spPr>
          <a:xfrm>
            <a:off x="1931960" y="5725760"/>
            <a:ext cx="224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Страница входа в ГИС </a:t>
            </a:r>
            <a:r>
              <a:rPr lang="ru-RU" sz="1200" dirty="0" err="1"/>
              <a:t>GeoMaps</a:t>
            </a:r>
            <a:endParaRPr lang="ru-RU" sz="1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357C26-E303-449A-88DB-1C372AC3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60" y="541449"/>
            <a:ext cx="2241167" cy="49809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B0610F-B3CF-485F-BA63-43CFA0B1E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6" b="1324"/>
          <a:stretch/>
        </p:blipFill>
        <p:spPr bwMode="auto">
          <a:xfrm>
            <a:off x="4925546" y="541449"/>
            <a:ext cx="2307052" cy="4980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2CECB2-A578-48EF-AF27-075714E49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017" y="541449"/>
            <a:ext cx="2241167" cy="4981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89F692-A6ED-4587-8703-77D1DFE38B0E}"/>
              </a:ext>
            </a:extLst>
          </p:cNvPr>
          <p:cNvSpPr txBox="1"/>
          <p:nvPr/>
        </p:nvSpPr>
        <p:spPr>
          <a:xfrm>
            <a:off x="4925546" y="5725760"/>
            <a:ext cx="224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Редактор карты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3E0A6-7F53-40AA-A638-D1D537E75787}"/>
              </a:ext>
            </a:extLst>
          </p:cNvPr>
          <p:cNvSpPr txBox="1"/>
          <p:nvPr/>
        </p:nvSpPr>
        <p:spPr>
          <a:xfrm>
            <a:off x="7985017" y="5725759"/>
            <a:ext cx="224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Редактор описания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1323495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B10C34"/>
                </a:solidFill>
              </a:rPr>
              <a:t>Разработка программного кода. Среда и язык программирования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0C34"/>
                </a:solidFill>
              </a:rPr>
              <a:t>9</a:t>
            </a:r>
            <a:endParaRPr lang="ru-RU" b="1" dirty="0">
              <a:solidFill>
                <a:srgbClr val="B10C34"/>
              </a:solidFill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427A72E-FF60-4DEB-A464-1188EFBE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50" y="842738"/>
            <a:ext cx="4188985" cy="235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F52A0E-1E2B-40B8-86AC-90DE3C648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428" y="3013029"/>
            <a:ext cx="3585118" cy="2238108"/>
          </a:xfrm>
          <a:prstGeom prst="rect">
            <a:avLst/>
          </a:prstGeom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BC50BC09-F292-4D87-A511-6305F58E2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82" y="369692"/>
            <a:ext cx="4550005" cy="34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DF39B71A-492C-4BF5-8589-0FEAA56EC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56" y="3174331"/>
            <a:ext cx="3405340" cy="19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DB02964F-2263-49A5-9BE5-DA8C4C171233}"/>
              </a:ext>
            </a:extLst>
          </p:cNvPr>
          <p:cNvSpPr/>
          <p:nvPr/>
        </p:nvSpPr>
        <p:spPr>
          <a:xfrm>
            <a:off x="5429838" y="1846764"/>
            <a:ext cx="1140643" cy="458359"/>
          </a:xfrm>
          <a:prstGeom prst="rightArrow">
            <a:avLst/>
          </a:prstGeom>
          <a:solidFill>
            <a:srgbClr val="B10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4786B8C0-8C1D-4FF5-851F-3A81E17BEF20}"/>
              </a:ext>
            </a:extLst>
          </p:cNvPr>
          <p:cNvSpPr/>
          <p:nvPr/>
        </p:nvSpPr>
        <p:spPr>
          <a:xfrm>
            <a:off x="5475807" y="3902903"/>
            <a:ext cx="1140643" cy="458359"/>
          </a:xfrm>
          <a:prstGeom prst="rightArrow">
            <a:avLst/>
          </a:prstGeom>
          <a:solidFill>
            <a:srgbClr val="B10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9485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</TotalTime>
  <Words>1025</Words>
  <Application>Microsoft Office PowerPoint</Application>
  <PresentationFormat>Широкоэкранный</PresentationFormat>
  <Paragraphs>210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 Light</vt:lpstr>
      <vt:lpstr>Times New Roman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Зайцев Сергей Александрович</dc:creator>
  <cp:lastModifiedBy>Dell</cp:lastModifiedBy>
  <cp:revision>53</cp:revision>
  <dcterms:created xsi:type="dcterms:W3CDTF">2019-06-05T12:58:05Z</dcterms:created>
  <dcterms:modified xsi:type="dcterms:W3CDTF">2024-06-04T07:29:16Z</dcterms:modified>
</cp:coreProperties>
</file>